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639-EF6B-419B-B529-28127B090113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76D20-1513-4D54-A8DC-9B1C4C79A3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B76D20-1513-4D54-A8DC-9B1C4C79A360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84CCE09-12D4-451A-839D-41546DAAA1BB}" type="datetimeFigureOut">
              <a:rPr lang="en-US" smtClean="0"/>
              <a:t>11/8/2010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FDC63D-78C9-48B4-A6AC-82FDA6351E0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MEkpeSddPI0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hyperlink" Target="http://www.youtube.com/watch?v=uxJyPsmEask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n4bFDgMUj7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jpeg"/><Relationship Id="rId5" Type="http://schemas.openxmlformats.org/officeDocument/2006/relationships/hyperlink" Target="http://vodpod.com/watch/2188541-kanye-west-storms-the-vma-stage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lj3iNxZ8Dw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hyperlink" Target="http://www.youtube.com/watch?v=nokTjEdaUGg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gavideo.com/?v=12WEU01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Ethos, Pathos, and Logos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Art of Rhetoric: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writing your paper…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Ask yourself: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124200"/>
            <a:ext cx="8077200" cy="224676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C000"/>
                </a:solidFill>
              </a:rPr>
              <a:t>Do I present myself as a credible source? (Ethos)</a:t>
            </a:r>
          </a:p>
          <a:p>
            <a:pPr marL="342900" indent="-342900">
              <a:buAutoNum type="arabicPeriod"/>
            </a:pPr>
            <a:endParaRPr lang="en-US" sz="2800" dirty="0">
              <a:solidFill>
                <a:srgbClr val="FFC00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C000"/>
                </a:solidFill>
              </a:rPr>
              <a:t>Do I sound authentic, genuine, and real? (Pathos)</a:t>
            </a:r>
          </a:p>
          <a:p>
            <a:pPr marL="342900" indent="-342900">
              <a:buAutoNum type="arabicPeriod"/>
            </a:pPr>
            <a:endParaRPr lang="en-US" sz="2800" dirty="0">
              <a:solidFill>
                <a:srgbClr val="FFC000"/>
              </a:solidFill>
            </a:endParaRPr>
          </a:p>
          <a:p>
            <a:pPr marL="342900" indent="-342900">
              <a:buAutoNum type="arabicPeriod"/>
            </a:pPr>
            <a:r>
              <a:rPr lang="en-US" sz="2800" dirty="0" smtClean="0">
                <a:solidFill>
                  <a:srgbClr val="FFC000"/>
                </a:solidFill>
              </a:rPr>
              <a:t>Is my information accurate? (Logos)</a:t>
            </a:r>
            <a:endParaRPr lang="en-US" sz="28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Rhetoric:</a:t>
            </a:r>
            <a:endParaRPr lang="en-US" sz="4800" dirty="0"/>
          </a:p>
        </p:txBody>
      </p:sp>
      <p:pic>
        <p:nvPicPr>
          <p:cNvPr id="16" name="Picture Placeholder 15" descr="aristotle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6890" b="16890"/>
          <a:stretch>
            <a:fillRect/>
          </a:stretch>
        </p:blipFill>
        <p:spPr>
          <a:xfrm>
            <a:off x="2896604" y="1484808"/>
            <a:ext cx="6247396" cy="5373192"/>
          </a:xfrm>
        </p:spPr>
      </p:pic>
      <p:sp>
        <p:nvSpPr>
          <p:cNvPr id="14" name="Text Placeholder 13"/>
          <p:cNvSpPr>
            <a:spLocks noGrp="1"/>
          </p:cNvSpPr>
          <p:nvPr>
            <p:ph type="body" sz="half" idx="2"/>
          </p:nvPr>
        </p:nvSpPr>
        <p:spPr>
          <a:xfrm>
            <a:off x="228600" y="1981200"/>
            <a:ext cx="2468880" cy="4572000"/>
          </a:xfrm>
        </p:spPr>
        <p:txBody>
          <a:bodyPr/>
          <a:lstStyle/>
          <a:p>
            <a:pPr>
              <a:buBlip>
                <a:blip r:embed="rId4"/>
              </a:buBlip>
            </a:pPr>
            <a:r>
              <a:rPr lang="en-US" dirty="0" smtClean="0"/>
              <a:t> </a:t>
            </a:r>
            <a:r>
              <a:rPr lang="en-US" sz="1600" dirty="0" smtClean="0"/>
              <a:t>Aristotle created the concept of rhetoric while he was working with teacher and mentor, Plato.  </a:t>
            </a:r>
            <a:endParaRPr lang="en-US" sz="1600" dirty="0" smtClean="0"/>
          </a:p>
          <a:p>
            <a:pPr>
              <a:buBlip>
                <a:blip r:embed="rId4"/>
              </a:buBlip>
            </a:pPr>
            <a:endParaRPr lang="en-US" sz="1600" dirty="0" smtClean="0"/>
          </a:p>
          <a:p>
            <a:pPr>
              <a:buBlip>
                <a:blip r:embed="rId4"/>
              </a:buBlip>
            </a:pPr>
            <a:r>
              <a:rPr lang="en-US" sz="1600" dirty="0" smtClean="0"/>
              <a:t> </a:t>
            </a:r>
            <a:r>
              <a:rPr lang="en-US" sz="1600" dirty="0" smtClean="0"/>
              <a:t>He defined ethos, pathos, and logos as the prime components of rhetoric.</a:t>
            </a:r>
          </a:p>
          <a:p>
            <a:pPr>
              <a:buBlip>
                <a:blip r:embed="rId4"/>
              </a:buBlip>
            </a:pPr>
            <a:endParaRPr lang="en-US" sz="1600" dirty="0" smtClean="0"/>
          </a:p>
          <a:p>
            <a:pPr>
              <a:buBlip>
                <a:blip r:embed="rId4"/>
              </a:buBlip>
            </a:pPr>
            <a:r>
              <a:rPr lang="en-US" sz="1600" dirty="0" smtClean="0"/>
              <a:t>Ethos is Greek for “character”.</a:t>
            </a:r>
          </a:p>
          <a:p>
            <a:pPr>
              <a:buBlip>
                <a:blip r:embed="rId4"/>
              </a:buBlip>
            </a:pPr>
            <a:endParaRPr lang="en-US" sz="1600" dirty="0" smtClean="0"/>
          </a:p>
          <a:p>
            <a:pPr>
              <a:buBlip>
                <a:blip r:embed="rId4"/>
              </a:buBlip>
            </a:pPr>
            <a:r>
              <a:rPr lang="en-US" sz="1600" dirty="0" smtClean="0"/>
              <a:t>Pathos is Greek for “experience”.</a:t>
            </a:r>
          </a:p>
          <a:p>
            <a:pPr>
              <a:buBlip>
                <a:blip r:embed="rId4"/>
              </a:buBlip>
            </a:pPr>
            <a:endParaRPr lang="en-US" sz="1600" dirty="0" smtClean="0"/>
          </a:p>
          <a:p>
            <a:pPr>
              <a:buBlip>
                <a:blip r:embed="rId4"/>
              </a:buBlip>
            </a:pPr>
            <a:r>
              <a:rPr lang="en-US" sz="1600" dirty="0" smtClean="0"/>
              <a:t>Logos is Greek for “word”.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276600" y="533400"/>
            <a:ext cx="5867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C000"/>
                </a:solidFill>
              </a:rPr>
              <a:t>the practice of communicating argument effectively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e</a:t>
            </a:r>
            <a:r>
              <a:rPr lang="en-US" dirty="0" smtClean="0">
                <a:solidFill>
                  <a:srgbClr val="FFC000"/>
                </a:solidFill>
              </a:rPr>
              <a:t>stablishes speaker credibility, trustworthiness, and believability.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While viewing the links below, determine whether the speaker is a credible source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floyd-mayweather-jr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200" y="3581400"/>
            <a:ext cx="2819400" cy="2988564"/>
          </a:xfrm>
          <a:prstGeom prst="rect">
            <a:avLst/>
          </a:prstGeom>
        </p:spPr>
      </p:pic>
      <p:pic>
        <p:nvPicPr>
          <p:cNvPr id="9" name="Picture 8" descr="5284_christine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114800" y="3657600"/>
            <a:ext cx="4368800" cy="273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can I use ethos in my argumentative essay?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124200"/>
            <a:ext cx="3657600" cy="27392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Establish the right tone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Ex.) the difference between “be quiet” and “shut up”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Particularly important in how you approach your counterargument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4876800" y="3124200"/>
            <a:ext cx="3276600" cy="273921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Know your audience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 aware of what is common knowledge about your topic and what is not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Don’t provide unnecessary information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c</a:t>
            </a:r>
            <a:r>
              <a:rPr lang="en-US" dirty="0" smtClean="0">
                <a:solidFill>
                  <a:srgbClr val="FFC000"/>
                </a:solidFill>
              </a:rPr>
              <a:t>reates an emotional response and establishes a connection between speaker and audience.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While viewing the links below, determine whether the speaker creates a connection with his or her audience.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10" name="Picture 9" descr="tina-fey-01-af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3400" y="3555148"/>
            <a:ext cx="4114800" cy="3102827"/>
          </a:xfrm>
          <a:prstGeom prst="rect">
            <a:avLst/>
          </a:prstGeom>
        </p:spPr>
      </p:pic>
      <p:pic>
        <p:nvPicPr>
          <p:cNvPr id="11" name="Picture 10" descr="kanye-west-5636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953000" y="3505200"/>
            <a:ext cx="3838575" cy="3124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can I use pathos in my argumentative essay?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3124200"/>
            <a:ext cx="3733800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Tell a personal anecdote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Stories about actual experiences make you seem more authentic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Helpful to use in introductory paragraphs; shows audience topic affects real people</a:t>
            </a:r>
          </a:p>
          <a:p>
            <a:endParaRPr lang="en-US" dirty="0" smtClean="0">
              <a:solidFill>
                <a:srgbClr val="FFC000"/>
              </a:solidFill>
            </a:endParaRP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3124200"/>
            <a:ext cx="1828800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Use humor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An argumentative essay is a dialog between author and audience.  Humor makes readers more apt to listen to what you have to say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781800" y="3124200"/>
            <a:ext cx="1981200" cy="329320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Be relatable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Present yourself as a person instead of a font.  Your audience should think of you as a real person, not just a paper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presents logic, reasoning, and facts.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8194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While viewing the links below, determine whether the facts the speaker presents are relevant and valid.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8" name="Picture 7" descr="images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rcRect l="5556" r="1968"/>
          <a:stretch>
            <a:fillRect/>
          </a:stretch>
        </p:blipFill>
        <p:spPr>
          <a:xfrm>
            <a:off x="685800" y="3581400"/>
            <a:ext cx="3581400" cy="2927080"/>
          </a:xfrm>
          <a:prstGeom prst="rect">
            <a:avLst/>
          </a:prstGeom>
        </p:spPr>
      </p:pic>
      <p:pic>
        <p:nvPicPr>
          <p:cNvPr id="9" name="Picture 8" descr="images (1).jpg">
            <a:hlinkClick r:id="rId5"/>
          </p:cNvPr>
          <p:cNvPicPr>
            <a:picLocks noChangeAspect="1"/>
          </p:cNvPicPr>
          <p:nvPr/>
        </p:nvPicPr>
        <p:blipFill>
          <a:blip r:embed="rId6" cstate="print"/>
          <a:srcRect t="14634"/>
          <a:stretch>
            <a:fillRect/>
          </a:stretch>
        </p:blipFill>
        <p:spPr>
          <a:xfrm>
            <a:off x="4648199" y="3581400"/>
            <a:ext cx="4235767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can I use logos in my argumentative essay?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7000" y="3124200"/>
            <a:ext cx="3733800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Know your topic/Use legitimate sources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If you’re writing about sports, use prominent members in the field as sources.  And I don’t necessarily mean the playing field.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3124200"/>
            <a:ext cx="1828800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Use statistics</a:t>
            </a:r>
          </a:p>
          <a:p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Statistics are the result of practiced, monitored, and measured study</a:t>
            </a:r>
          </a:p>
          <a:p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81800" y="3124200"/>
            <a:ext cx="1981200" cy="29238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u="sng" dirty="0" smtClean="0">
                <a:solidFill>
                  <a:srgbClr val="FFC000"/>
                </a:solidFill>
              </a:rPr>
              <a:t>Define terms that may be unclear</a:t>
            </a:r>
          </a:p>
          <a:p>
            <a:r>
              <a:rPr lang="en-US" dirty="0">
                <a:solidFill>
                  <a:srgbClr val="FFC000"/>
                </a:solidFill>
              </a:rPr>
              <a:t> </a:t>
            </a:r>
            <a:endParaRPr lang="en-US" dirty="0" smtClean="0">
              <a:solidFill>
                <a:srgbClr val="FFC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You’re the expert, so write like one.</a:t>
            </a:r>
            <a:endParaRPr lang="en-US" dirty="0"/>
          </a:p>
          <a:p>
            <a:pPr>
              <a:buFont typeface="Arial" pitchFamily="34" charset="0"/>
              <a:buChar char="•"/>
            </a:pPr>
            <a:endParaRPr lang="en-US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6" grpId="0" build="p" animBg="1"/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into Practice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Determining the validity of an argument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971800"/>
            <a:ext cx="8382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As you watch Frank, Dennis, Dee, Mac, and Charlie present an argument to the court, take note of their use (or non-use) of ethos, pathos, and logos to determine whether they present a valid argument.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Picture 4" descr="logo-its-always-sunny.jpg">
            <a:hlinkClick r:id="rId3"/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47800" y="3962400"/>
            <a:ext cx="5715000" cy="2667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126</TotalTime>
  <Words>490</Words>
  <Application>Microsoft Office PowerPoint</Application>
  <PresentationFormat>On-screen Show (4:3)</PresentationFormat>
  <Paragraphs>79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Ethos, Pathos, and Logos</vt:lpstr>
      <vt:lpstr>Rhetoric:</vt:lpstr>
      <vt:lpstr>Ethos:</vt:lpstr>
      <vt:lpstr>Ethos</vt:lpstr>
      <vt:lpstr>Pathos:</vt:lpstr>
      <vt:lpstr>Pathos</vt:lpstr>
      <vt:lpstr>Logos:</vt:lpstr>
      <vt:lpstr>Logos</vt:lpstr>
      <vt:lpstr>Theory into Practice</vt:lpstr>
      <vt:lpstr>While writing your paper…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Ethos, Pathos, and Logos</dc:title>
  <dc:creator>User</dc:creator>
  <cp:lastModifiedBy>User</cp:lastModifiedBy>
  <cp:revision>13</cp:revision>
  <dcterms:created xsi:type="dcterms:W3CDTF">2010-11-09T04:03:13Z</dcterms:created>
  <dcterms:modified xsi:type="dcterms:W3CDTF">2010-11-09T06:09:55Z</dcterms:modified>
</cp:coreProperties>
</file>